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331" r:id="rId4"/>
    <p:sldId id="332" r:id="rId5"/>
    <p:sldId id="333" r:id="rId6"/>
    <p:sldId id="334" r:id="rId7"/>
    <p:sldId id="299" r:id="rId8"/>
    <p:sldId id="300" r:id="rId9"/>
    <p:sldId id="271" r:id="rId10"/>
    <p:sldId id="335" r:id="rId11"/>
    <p:sldId id="336" r:id="rId12"/>
    <p:sldId id="272" r:id="rId13"/>
    <p:sldId id="337" r:id="rId14"/>
    <p:sldId id="338" r:id="rId15"/>
    <p:sldId id="339" r:id="rId16"/>
    <p:sldId id="276" r:id="rId17"/>
    <p:sldId id="273" r:id="rId18"/>
    <p:sldId id="340" r:id="rId1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0" autoAdjust="0"/>
    <p:restoredTop sz="94436" autoAdjust="0"/>
  </p:normalViewPr>
  <p:slideViewPr>
    <p:cSldViewPr>
      <p:cViewPr>
        <p:scale>
          <a:sx n="70" d="100"/>
          <a:sy n="70" d="100"/>
        </p:scale>
        <p:origin x="-119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92" y="-7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16EDE-D034-496B-8B3C-FB0349D356E6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C1A36-9DA7-4B98-8CF3-EE58843296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92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03EB678-5177-48DC-B6DE-E2D95A917D25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A15C694-0BF5-48A9-9D6C-66F3A1CA3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7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55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3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3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6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6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6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6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89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54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5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5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58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5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58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58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19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C694-0BF5-48A9-9D6C-66F3A1CA3CC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7772400" cy="1470025"/>
          </a:xfrm>
        </p:spPr>
        <p:txBody>
          <a:bodyPr>
            <a:no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76400" y="815088"/>
            <a:ext cx="5943600" cy="1595619"/>
            <a:chOff x="2476501" y="5629474"/>
            <a:chExt cx="3945041" cy="1059086"/>
          </a:xfrm>
        </p:grpSpPr>
        <p:pic>
          <p:nvPicPr>
            <p:cNvPr id="8" name="Picture 2" descr="Nysed Logo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667"/>
            <a:stretch/>
          </p:blipFill>
          <p:spPr bwMode="auto">
            <a:xfrm>
              <a:off x="2476501" y="5637102"/>
              <a:ext cx="1371600" cy="1043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s://lh5.googleusercontent.com/-5333POuvz40/AAAAAAAAAAI/AAAAAAAAAAA/wI3hMRBciDA/photo.jpg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201" b="26354"/>
            <a:stretch/>
          </p:blipFill>
          <p:spPr bwMode="auto">
            <a:xfrm>
              <a:off x="4038600" y="5629474"/>
              <a:ext cx="2382942" cy="1059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576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43" y="6305048"/>
            <a:ext cx="504939" cy="504939"/>
          </a:xfrm>
          <a:prstGeom prst="rect">
            <a:avLst/>
          </a:prstGeom>
        </p:spPr>
      </p:pic>
      <p:pic>
        <p:nvPicPr>
          <p:cNvPr id="9" name="Picture 2" descr="https://lh5.googleusercontent.com/-5333POuvz40/AAAAAAAAAAI/AAAAAAAAAAA/wI3hMRBciDA/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1" b="26354"/>
          <a:stretch/>
        </p:blipFill>
        <p:spPr bwMode="auto">
          <a:xfrm>
            <a:off x="4305302" y="6305048"/>
            <a:ext cx="952498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515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1" y="6305048"/>
            <a:ext cx="504939" cy="504939"/>
          </a:xfrm>
          <a:prstGeom prst="rect">
            <a:avLst/>
          </a:prstGeom>
        </p:spPr>
      </p:pic>
      <p:pic>
        <p:nvPicPr>
          <p:cNvPr id="8" name="Picture 2" descr="https://lh5.googleusercontent.com/-5333POuvz40/AAAAAAAAAAI/AAAAAAAAAAA/wI3hMRBciDA/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1" b="26354"/>
          <a:stretch/>
        </p:blipFill>
        <p:spPr bwMode="auto">
          <a:xfrm>
            <a:off x="718360" y="6305048"/>
            <a:ext cx="952498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59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0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85800" y="2133600"/>
            <a:ext cx="7772400" cy="40386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28" name="Picture 4" descr="http://nysed-dev.engageny.org/sites/all/themes/eny_sub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307328"/>
            <a:ext cx="3273425" cy="78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451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68A9423C-4983-41F1-A5CB-CA7479874D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1" y="6305048"/>
            <a:ext cx="504939" cy="504939"/>
          </a:xfrm>
          <a:prstGeom prst="rect">
            <a:avLst/>
          </a:prstGeom>
        </p:spPr>
      </p:pic>
      <p:pic>
        <p:nvPicPr>
          <p:cNvPr id="8" name="Picture 2" descr="https://lh5.googleusercontent.com/-5333POuvz40/AAAAAAAAAAI/AAAAAAAAAAA/wI3hMRBciDA/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1" b="26354"/>
          <a:stretch/>
        </p:blipFill>
        <p:spPr bwMode="auto">
          <a:xfrm>
            <a:off x="718360" y="6305048"/>
            <a:ext cx="952498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225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905000" y="609600"/>
            <a:ext cx="5211986" cy="1399210"/>
            <a:chOff x="2476501" y="5629474"/>
            <a:chExt cx="3945041" cy="1059086"/>
          </a:xfrm>
        </p:grpSpPr>
        <p:pic>
          <p:nvPicPr>
            <p:cNvPr id="10" name="Picture 2" descr="Nysed Logo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667"/>
            <a:stretch/>
          </p:blipFill>
          <p:spPr bwMode="auto">
            <a:xfrm>
              <a:off x="2476501" y="5637102"/>
              <a:ext cx="1371600" cy="1043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s://lh5.googleusercontent.com/-5333POuvz40/AAAAAAAAAAI/AAAAAAAAAAA/wI3hMRBciDA/photo.jpg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201" b="26354"/>
            <a:stretch/>
          </p:blipFill>
          <p:spPr bwMode="auto">
            <a:xfrm>
              <a:off x="4038600" y="5629474"/>
              <a:ext cx="2382942" cy="1059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421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68A9423C-4983-41F1-A5CB-CA7479874D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1" y="6305048"/>
            <a:ext cx="504939" cy="504939"/>
          </a:xfrm>
          <a:prstGeom prst="rect">
            <a:avLst/>
          </a:prstGeom>
        </p:spPr>
      </p:pic>
      <p:pic>
        <p:nvPicPr>
          <p:cNvPr id="9" name="Picture 2" descr="https://lh5.googleusercontent.com/-5333POuvz40/AAAAAAAAAAI/AAAAAAAAAAA/wI3hMRBciDA/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1" b="26354"/>
          <a:stretch/>
        </p:blipFill>
        <p:spPr bwMode="auto">
          <a:xfrm>
            <a:off x="718360" y="6305048"/>
            <a:ext cx="952498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7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7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34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37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34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1" y="6305048"/>
            <a:ext cx="504939" cy="504939"/>
          </a:xfrm>
          <a:prstGeom prst="rect">
            <a:avLst/>
          </a:prstGeom>
        </p:spPr>
      </p:pic>
      <p:pic>
        <p:nvPicPr>
          <p:cNvPr id="11" name="Picture 2" descr="https://lh5.googleusercontent.com/-5333POuvz40/AAAAAAAAAAI/AAAAAAAAAAA/wI3hMRBciDA/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1" b="26354"/>
          <a:stretch/>
        </p:blipFill>
        <p:spPr bwMode="auto">
          <a:xfrm>
            <a:off x="718360" y="6305048"/>
            <a:ext cx="952498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09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1" y="6305048"/>
            <a:ext cx="504939" cy="504939"/>
          </a:xfrm>
          <a:prstGeom prst="rect">
            <a:avLst/>
          </a:prstGeom>
        </p:spPr>
      </p:pic>
      <p:pic>
        <p:nvPicPr>
          <p:cNvPr id="7" name="Picture 2" descr="https://lh5.googleusercontent.com/-5333POuvz40/AAAAAAAAAAI/AAAAAAAAAAA/wI3hMRBciDA/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1" b="26354"/>
          <a:stretch/>
        </p:blipFill>
        <p:spPr bwMode="auto">
          <a:xfrm>
            <a:off x="718360" y="6305048"/>
            <a:ext cx="952498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1" y="6305048"/>
            <a:ext cx="504939" cy="504939"/>
          </a:xfrm>
          <a:prstGeom prst="rect">
            <a:avLst/>
          </a:prstGeom>
        </p:spPr>
      </p:pic>
      <p:pic>
        <p:nvPicPr>
          <p:cNvPr id="6" name="Picture 2" descr="https://lh5.googleusercontent.com/-5333POuvz40/AAAAAAAAAAI/AAAAAAAAAAA/wI3hMRBciDA/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1" b="26354"/>
          <a:stretch/>
        </p:blipFill>
        <p:spPr bwMode="auto">
          <a:xfrm>
            <a:off x="718360" y="6305048"/>
            <a:ext cx="952498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65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1" y="6305048"/>
            <a:ext cx="504939" cy="504939"/>
          </a:xfrm>
          <a:prstGeom prst="rect">
            <a:avLst/>
          </a:prstGeom>
        </p:spPr>
      </p:pic>
      <p:pic>
        <p:nvPicPr>
          <p:cNvPr id="9" name="Picture 2" descr="https://lh5.googleusercontent.com/-5333POuvz40/AAAAAAAAAAI/AAAAAAAAAAA/wI3hMRBciDA/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1" b="26354"/>
          <a:stretch/>
        </p:blipFill>
        <p:spPr bwMode="auto">
          <a:xfrm>
            <a:off x="718360" y="6305048"/>
            <a:ext cx="952498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38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9423C-4983-41F1-A5CB-CA7479874D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343400"/>
            <a:ext cx="8305800" cy="936625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Drill Down on Demonstrable Improvement Indicators</a:t>
            </a:r>
            <a:r>
              <a:rPr lang="en-US" altLang="en-US" sz="28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/>
            </a:r>
            <a:br>
              <a:rPr lang="en-US" altLang="en-US" sz="2800" dirty="0" smtClean="0">
                <a:solidFill>
                  <a:srgbClr val="0070C0"/>
                </a:solidFill>
                <a:latin typeface="Rockwell" panose="02060603020205020403" pitchFamily="18" charset="0"/>
              </a:rPr>
            </a:br>
            <a:r>
              <a:rPr lang="en-US" altLang="en-US" sz="28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/>
            </a:r>
            <a:br>
              <a:rPr lang="en-US" altLang="en-US" sz="2800" dirty="0" smtClean="0">
                <a:solidFill>
                  <a:srgbClr val="0070C0"/>
                </a:solidFill>
                <a:latin typeface="Rockwell" panose="02060603020205020403" pitchFamily="18" charset="0"/>
              </a:rPr>
            </a:br>
            <a:r>
              <a:rPr lang="en-US" altLang="en-US" sz="14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Presented </a:t>
            </a:r>
            <a:r>
              <a:rPr lang="en-US" altLang="en-US" sz="1400" dirty="0">
                <a:solidFill>
                  <a:srgbClr val="0070C0"/>
                </a:solidFill>
                <a:latin typeface="Rockwell" panose="02060603020205020403" pitchFamily="18" charset="0"/>
              </a:rPr>
              <a:t>by </a:t>
            </a:r>
            <a:r>
              <a:rPr lang="en-US" altLang="en-US" sz="2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/>
            </a:r>
            <a:br>
              <a:rPr lang="en-US" altLang="en-US" sz="2000" dirty="0" smtClean="0">
                <a:solidFill>
                  <a:srgbClr val="0070C0"/>
                </a:solidFill>
                <a:latin typeface="Rockwell" panose="02060603020205020403" pitchFamily="18" charset="0"/>
              </a:rPr>
            </a:br>
            <a:r>
              <a:rPr lang="en-US" altLang="en-US" sz="24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Ira Schwartz </a:t>
            </a:r>
            <a:r>
              <a:rPr lang="en-US" altLang="en-US" sz="2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/>
            </a:r>
            <a:br>
              <a:rPr lang="en-US" altLang="en-US" sz="2000" dirty="0" smtClean="0">
                <a:solidFill>
                  <a:srgbClr val="0070C0"/>
                </a:solidFill>
                <a:latin typeface="Rockwell" panose="02060603020205020403" pitchFamily="18" charset="0"/>
              </a:rPr>
            </a:br>
            <a:r>
              <a:rPr lang="en-US" altLang="en-US" sz="2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Assistant Commissioner  </a:t>
            </a:r>
            <a:r>
              <a:rPr lang="en-US" altLang="en-US" sz="2000" dirty="0">
                <a:solidFill>
                  <a:srgbClr val="0070C0"/>
                </a:solidFill>
                <a:latin typeface="Rockwell" panose="02060603020205020403" pitchFamily="18" charset="0"/>
              </a:rPr>
              <a:t/>
            </a:r>
            <a:br>
              <a:rPr lang="en-US" altLang="en-US" sz="2000" dirty="0">
                <a:solidFill>
                  <a:srgbClr val="0070C0"/>
                </a:solidFill>
                <a:latin typeface="Rockwell" panose="02060603020205020403" pitchFamily="18" charset="0"/>
              </a:rPr>
            </a:br>
            <a:r>
              <a:rPr lang="en-US" altLang="en-US" sz="28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/>
            </a:r>
            <a:br>
              <a:rPr lang="en-US" altLang="en-US" sz="2800" dirty="0" smtClean="0">
                <a:solidFill>
                  <a:srgbClr val="0070C0"/>
                </a:solidFill>
                <a:latin typeface="Rockwell" panose="02060603020205020403" pitchFamily="18" charset="0"/>
              </a:rPr>
            </a:br>
            <a:r>
              <a:rPr lang="en-US" altLang="en-US" sz="18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November 5, 2016</a:t>
            </a:r>
            <a:r>
              <a:rPr lang="en-US" altLang="en-US" sz="1800" dirty="0" smtClean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  <a:t/>
            </a:r>
            <a:br>
              <a:rPr lang="en-US" altLang="en-US" sz="1800" dirty="0" smtClean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</a:br>
            <a:r>
              <a:rPr lang="en-US" altLang="en-US" sz="2000" dirty="0" smtClean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  <a:t/>
            </a:r>
            <a:br>
              <a:rPr lang="en-US" altLang="en-US" sz="2000" dirty="0" smtClean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</a:br>
            <a:r>
              <a:rPr lang="en-US" altLang="en-US" sz="3200" dirty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  <a:t/>
            </a:r>
            <a:br>
              <a:rPr lang="en-US" altLang="en-US" sz="3200" dirty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31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68375" indent="-968375"/>
            <a:r>
              <a:rPr lang="en-US" dirty="0" smtClean="0">
                <a:solidFill>
                  <a:schemeClr val="accent5"/>
                </a:solidFill>
              </a:rPr>
              <a:t>Q9: </a:t>
            </a:r>
            <a:r>
              <a:rPr lang="en-US" dirty="0" smtClean="0"/>
              <a:t>Demonstrable Improvement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Demonstrable Improvement Index is: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Comprised of Level 1 indicators that are selected by SED and Level 2 indicators that are selected by the school and approved by SED.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Comprised of Level 1 indicators that are selected by the school and approved by SED and Level 2 indicators that are selected by SED.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Comprised of Level 1 and 2 indicators selected by SED.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Comprised of Level 1 and 2 indicators selected by the school.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62063" indent="-1262063"/>
            <a:r>
              <a:rPr lang="en-US" dirty="0" smtClean="0">
                <a:solidFill>
                  <a:schemeClr val="accent5"/>
                </a:solidFill>
              </a:rPr>
              <a:t>Q10: </a:t>
            </a:r>
            <a:r>
              <a:rPr lang="en-US" dirty="0" smtClean="0"/>
              <a:t>Demonstrable Improvement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724400"/>
          </a:xfrm>
        </p:spPr>
        <p:txBody>
          <a:bodyPr>
            <a:normAutofit fontScale="92500" lnSpcReduction="10000"/>
          </a:bodyPr>
          <a:lstStyle/>
          <a:p>
            <a:endParaRPr lang="en-US" sz="1100" dirty="0" smtClean="0"/>
          </a:p>
          <a:p>
            <a:r>
              <a:rPr lang="en-US" b="1" dirty="0" smtClean="0"/>
              <a:t>Which of the following is </a:t>
            </a:r>
            <a:r>
              <a:rPr lang="en-US" b="1" u="sng" dirty="0" smtClean="0"/>
              <a:t>not true </a:t>
            </a:r>
            <a:r>
              <a:rPr lang="en-US" b="1" dirty="0" smtClean="0"/>
              <a:t>about the Demonstrable Improvement Index: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All schools receive “Making Priority School Progress” as one of their indicators.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number of Level 2 indicators that a school may select is unlimited.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All schools have at least one indicator that is based upon a measure of school climate.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school may fail to make Demonstrable Improvement, even if the school makes Priority School Progress.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62063" indent="-1262063"/>
            <a:r>
              <a:rPr lang="en-US" dirty="0" smtClean="0">
                <a:solidFill>
                  <a:schemeClr val="accent5"/>
                </a:solidFill>
              </a:rPr>
              <a:t>Q11: </a:t>
            </a:r>
            <a:r>
              <a:rPr lang="en-US" dirty="0" smtClean="0"/>
              <a:t>Demonstrable Improvement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sz="11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3000" b="1" dirty="0" smtClean="0"/>
              <a:t>The following is true about Demonstrable Improvement Goals for a Demonstrable Improvement Indicator:</a:t>
            </a:r>
          </a:p>
          <a:p>
            <a:pPr marL="457200" lvl="1" indent="0">
              <a:buNone/>
            </a:pPr>
            <a:endParaRPr lang="en-US" sz="2400" dirty="0"/>
          </a:p>
          <a:p>
            <a:pPr marL="914400" lvl="1" indent="-457200">
              <a:buAutoNum type="alphaUcPeriod"/>
            </a:pPr>
            <a:r>
              <a:rPr lang="en-US" sz="2400" dirty="0" smtClean="0"/>
              <a:t>The goal for an indicator is the same for all schools and in most cases remains unchanged for three years.</a:t>
            </a:r>
          </a:p>
          <a:p>
            <a:pPr marL="914400" lvl="1" indent="-457200">
              <a:buAutoNum type="alphaUcPeriod"/>
            </a:pPr>
            <a:r>
              <a:rPr lang="en-US" sz="2400" dirty="0" smtClean="0"/>
              <a:t>The goal for an indicator is the same for all schools and in most cases becomes more rigorous over the three-year period.</a:t>
            </a:r>
          </a:p>
          <a:p>
            <a:pPr marL="914400" lvl="1" indent="-457200">
              <a:buAutoNum type="alphaUcPeriod"/>
            </a:pPr>
            <a:r>
              <a:rPr lang="en-US" sz="2400" dirty="0" smtClean="0"/>
              <a:t>The goal for an indicator is different for all schools and remains unchanged for schools over the three years.</a:t>
            </a:r>
          </a:p>
          <a:p>
            <a:pPr marL="914400" lvl="1" indent="-457200">
              <a:buAutoNum type="alphaUcPeriod"/>
            </a:pPr>
            <a:r>
              <a:rPr lang="en-US" sz="2400" dirty="0" smtClean="0"/>
              <a:t>The goal for an indicator is different for all schools and in most cases becomes more rigorous over the three-year period. 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9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62063" indent="-1262063"/>
            <a:r>
              <a:rPr lang="en-US" dirty="0" smtClean="0">
                <a:solidFill>
                  <a:schemeClr val="accent5"/>
                </a:solidFill>
              </a:rPr>
              <a:t>Q12: </a:t>
            </a:r>
            <a:r>
              <a:rPr lang="en-US" dirty="0" smtClean="0"/>
              <a:t>Demonstrable Improvement Progress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sz="10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b="1" dirty="0" smtClean="0"/>
              <a:t>The following is true about Demonstrable Improvement Progress for a Demonstrable Improvement Indicator: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AutoNum type="alphaUcPeriod"/>
            </a:pPr>
            <a:r>
              <a:rPr lang="en-US" sz="2000" dirty="0" smtClean="0"/>
              <a:t>The progress target for an indicator is the same for all schools and in most cases remains unchanged for three years.</a:t>
            </a:r>
          </a:p>
          <a:p>
            <a:pPr marL="914400" lvl="1" indent="-457200">
              <a:buAutoNum type="alphaUcPeriod"/>
            </a:pPr>
            <a:r>
              <a:rPr lang="en-US" sz="2000" dirty="0" smtClean="0"/>
              <a:t>The progress target for an indicator is the same for all schools and in most cases becomes more rigorous over the three-year period.</a:t>
            </a:r>
          </a:p>
          <a:p>
            <a:pPr marL="914400" lvl="1" indent="-457200">
              <a:buAutoNum type="alphaUcPeriod"/>
            </a:pPr>
            <a:r>
              <a:rPr lang="en-US" sz="2000" dirty="0" smtClean="0"/>
              <a:t>The progress target for an indicator is different for all schools and in most cases remains unchanged for that school over the three years.</a:t>
            </a:r>
          </a:p>
          <a:p>
            <a:pPr marL="914400" lvl="1" indent="-457200">
              <a:buAutoNum type="alphaUcPeriod"/>
            </a:pPr>
            <a:r>
              <a:rPr lang="en-US" sz="2000" dirty="0" smtClean="0"/>
              <a:t>The progress target for an indicator is different for all schools and in most cases becomes more rigorous over the three-year period. 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62063" indent="-1262063"/>
            <a:r>
              <a:rPr lang="en-US" dirty="0" smtClean="0">
                <a:solidFill>
                  <a:schemeClr val="accent5"/>
                </a:solidFill>
              </a:rPr>
              <a:t>Q13: </a:t>
            </a:r>
            <a:r>
              <a:rPr lang="en-US" dirty="0" smtClean="0"/>
              <a:t>Making Demonstrable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The Commissioner will preliminarily determine that a school has made Demonstrable Improvement, if: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914400" lvl="1" indent="-457200">
              <a:buAutoNum type="alphaUcPeriod"/>
            </a:pPr>
            <a:r>
              <a:rPr lang="en-US" sz="2400" dirty="0" smtClean="0"/>
              <a:t>The school meets a majority of its Level 1 indicators and a majority of its Level 2 indicators.</a:t>
            </a:r>
          </a:p>
          <a:p>
            <a:pPr marL="914400" lvl="1" indent="-457200">
              <a:buAutoNum type="alphaUcPeriod"/>
            </a:pPr>
            <a:r>
              <a:rPr lang="en-US" sz="2400" dirty="0" smtClean="0"/>
              <a:t>The school achieves a Demonstrable Improvement Index of at least 50%.</a:t>
            </a:r>
          </a:p>
          <a:p>
            <a:pPr marL="914400" lvl="1" indent="-457200">
              <a:buAutoNum type="alphaUcPeriod"/>
            </a:pPr>
            <a:r>
              <a:rPr lang="en-US" sz="2400" dirty="0" smtClean="0"/>
              <a:t>The school achieves a Demonstrable Improvement Index of at least 67%.</a:t>
            </a:r>
          </a:p>
          <a:p>
            <a:pPr marL="914400" lvl="1" indent="-457200">
              <a:buAutoNum type="alphaUcPeriod"/>
            </a:pPr>
            <a:r>
              <a:rPr lang="en-US" sz="2400" dirty="0" smtClean="0"/>
              <a:t>The school makes Priority School Progress and achieves a Demonstrable Improvement Index of at least 50%. 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9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62063" indent="-1262063"/>
            <a:r>
              <a:rPr lang="en-US" dirty="0" smtClean="0">
                <a:solidFill>
                  <a:schemeClr val="accent5"/>
                </a:solidFill>
              </a:rPr>
              <a:t>Q14: </a:t>
            </a:r>
            <a:r>
              <a:rPr lang="en-US" dirty="0" smtClean="0"/>
              <a:t>Why Did This School Make Demonstrable Achievement?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15</a:t>
            </a:fld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5386"/>
            <a:ext cx="8229600" cy="378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2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39775" indent="-739775"/>
            <a:r>
              <a:rPr lang="en-US" sz="2400" dirty="0" smtClean="0">
                <a:solidFill>
                  <a:schemeClr val="accent5"/>
                </a:solidFill>
              </a:rPr>
              <a:t>Q15: </a:t>
            </a:r>
            <a:r>
              <a:rPr lang="en-US" sz="2400" dirty="0" smtClean="0"/>
              <a:t>What is the Five-year Extended Year Graduation Rate for Black Students that this High School Must Achieve in 2016-17 to Get Credit for Making this Indicator?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7543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4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pPr marL="1033463" indent="-1033463"/>
            <a:r>
              <a:rPr lang="en-US" sz="3200" dirty="0" smtClean="0">
                <a:solidFill>
                  <a:schemeClr val="accent5"/>
                </a:solidFill>
              </a:rPr>
              <a:t>Q16: </a:t>
            </a:r>
            <a:r>
              <a:rPr lang="en-US" sz="3200" dirty="0" smtClean="0"/>
              <a:t>What Do We Know About this School’s Performance in ELA and math?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3805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17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" y="1600200"/>
            <a:ext cx="8898512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8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Q17: </a:t>
            </a:r>
            <a:r>
              <a:rPr lang="en-US" dirty="0" smtClean="0"/>
              <a:t>New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000" b="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Can a school that has been identified for Receivership in 2015-16 be assigned additional indicators based on 2015-16 school year performance?</a:t>
            </a:r>
          </a:p>
          <a:p>
            <a:pPr marL="457200" lvl="1" indent="0">
              <a:buNone/>
            </a:pPr>
            <a:endParaRPr lang="en-US" sz="1900" dirty="0"/>
          </a:p>
          <a:p>
            <a:pPr marL="914400" lvl="1" indent="-457200">
              <a:buAutoNum type="alphaUcPeriod"/>
            </a:pPr>
            <a:r>
              <a:rPr lang="en-US" sz="1900" b="0" dirty="0" smtClean="0"/>
              <a:t>Yes.  If a school’s 2014-15 school year performance was above the 2015-16 goal for a Level 1 indicator, but the school’s 2015-16 school year performance is below the 2016-17 school year goal, this indicator will be newly assigned to the school.</a:t>
            </a:r>
          </a:p>
          <a:p>
            <a:pPr marL="914400" lvl="1" indent="-457200">
              <a:buFont typeface="Arial" panose="020B0604020202020204" pitchFamily="34" charset="0"/>
              <a:buAutoNum type="alphaUcPeriod"/>
            </a:pPr>
            <a:r>
              <a:rPr lang="en-US" sz="1900" dirty="0" smtClean="0"/>
              <a:t>Yes. If a school fails to make Demonstrable Improvement new indicators are assigned to the school.</a:t>
            </a:r>
          </a:p>
          <a:p>
            <a:pPr marL="914400" lvl="1" indent="-457200">
              <a:buFont typeface="Arial" panose="020B0604020202020204" pitchFamily="34" charset="0"/>
              <a:buAutoNum type="alphaUcPeriod"/>
            </a:pPr>
            <a:r>
              <a:rPr lang="en-US" sz="1900" dirty="0" smtClean="0"/>
              <a:t>Yes. If a school fails to make Priority School Progress, new indicators are assigned to the school.</a:t>
            </a:r>
          </a:p>
          <a:p>
            <a:pPr marL="914400" lvl="1" indent="-457200">
              <a:buFont typeface="Arial" panose="020B0604020202020204" pitchFamily="34" charset="0"/>
              <a:buAutoNum type="alphaUcPeriod"/>
            </a:pPr>
            <a:r>
              <a:rPr lang="en-US" sz="1900" dirty="0" smtClean="0"/>
              <a:t>No.  A school’s indicators are fixed for three years and do not change.</a:t>
            </a:r>
            <a:endParaRPr lang="en-US" sz="1900" dirty="0"/>
          </a:p>
          <a:p>
            <a:pPr marL="914400" lvl="1" indent="-457200">
              <a:buAutoNum type="alphaUcPeriod"/>
            </a:pPr>
            <a:endParaRPr lang="en-US" sz="1900" b="0" dirty="0" smtClean="0"/>
          </a:p>
          <a:p>
            <a:pPr marL="914400" lvl="1" indent="-457200">
              <a:buAutoNum type="alphaUcPeriod"/>
            </a:pPr>
            <a:endParaRPr lang="en-US" sz="19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Q1: </a:t>
            </a:r>
            <a:r>
              <a:rPr lang="en-US" dirty="0" smtClean="0"/>
              <a:t>Identification for Receivership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800600"/>
          </a:xfrm>
        </p:spPr>
        <p:txBody>
          <a:bodyPr>
            <a:normAutofit/>
          </a:bodyPr>
          <a:lstStyle/>
          <a:p>
            <a:pPr lvl="0"/>
            <a:endParaRPr lang="en-US" sz="1100" dirty="0" smtClean="0">
              <a:solidFill>
                <a:srgbClr val="808080">
                  <a:lumMod val="75000"/>
                </a:srgbClr>
              </a:solidFill>
            </a:endParaRPr>
          </a:p>
          <a:p>
            <a:pPr lvl="0"/>
            <a:r>
              <a:rPr lang="en-US" sz="2400" b="1" dirty="0"/>
              <a:t>A school is identified for </a:t>
            </a:r>
            <a:r>
              <a:rPr lang="en-US" sz="2400" b="1" dirty="0" smtClean="0"/>
              <a:t>Receivership if</a:t>
            </a:r>
            <a:r>
              <a:rPr lang="en-US" sz="2400" b="1" dirty="0"/>
              <a:t>:</a:t>
            </a:r>
          </a:p>
          <a:p>
            <a:pPr marL="914400" lvl="1" indent="-51435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200" dirty="0"/>
              <a:t>The school has been newly identified as a School Under Registration Review. </a:t>
            </a:r>
          </a:p>
          <a:p>
            <a:pPr marL="914400" lvl="1" indent="-51435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200" dirty="0"/>
              <a:t>The school has been identified as a School Under Registration Review for the prior three years.</a:t>
            </a:r>
          </a:p>
          <a:p>
            <a:pPr marL="914400" lvl="1" indent="-51435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200" dirty="0"/>
              <a:t>The school has been newly identified as a Priority School. </a:t>
            </a:r>
          </a:p>
          <a:p>
            <a:pPr marL="914400" lvl="1" indent="-51435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200" dirty="0"/>
              <a:t>The school has been identified as a Priority School for the prior three school years.</a:t>
            </a:r>
          </a:p>
          <a:p>
            <a:pPr marL="914400" lvl="1" indent="-51435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200" dirty="0"/>
              <a:t>The school has failed to make Demonstrable Improvement. </a:t>
            </a:r>
          </a:p>
          <a:p>
            <a:pPr lvl="0"/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/>
            <a:r>
              <a:rPr lang="en-US" dirty="0" smtClean="0">
                <a:solidFill>
                  <a:schemeClr val="accent5"/>
                </a:solidFill>
              </a:rPr>
              <a:t>Q2: </a:t>
            </a:r>
            <a:r>
              <a:rPr lang="en-US" dirty="0" smtClean="0"/>
              <a:t>Identification as a </a:t>
            </a:r>
            <a:br>
              <a:rPr lang="en-US" dirty="0" smtClean="0"/>
            </a:br>
            <a:r>
              <a:rPr lang="en-US" dirty="0" smtClean="0"/>
              <a:t>Priority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5029200"/>
          </a:xfrm>
        </p:spPr>
        <p:txBody>
          <a:bodyPr>
            <a:normAutofit fontScale="55000" lnSpcReduction="20000"/>
          </a:bodyPr>
          <a:lstStyle/>
          <a:p>
            <a:pPr lvl="0"/>
            <a:endParaRPr lang="en-US" sz="1300" b="1" dirty="0" smtClean="0">
              <a:solidFill>
                <a:srgbClr val="808080">
                  <a:lumMod val="75000"/>
                </a:srgbClr>
              </a:solidFill>
            </a:endParaRPr>
          </a:p>
          <a:p>
            <a:r>
              <a:rPr lang="en-US" sz="4400" b="1" dirty="0"/>
              <a:t>Which of these is a reason why a school would have been identified as a Priority School based on 2014-15 school year data:</a:t>
            </a:r>
          </a:p>
          <a:p>
            <a:pPr lvl="1">
              <a:buFont typeface="Arial" pitchFamily="34" charset="0"/>
              <a:buChar char="•"/>
            </a:pPr>
            <a:endParaRPr lang="en-US" sz="3100" b="1" dirty="0"/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000" dirty="0"/>
              <a:t>The school failed to make Adequate Yearly Progress for six years.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000" dirty="0"/>
              <a:t>The school has a four-year graduation rate below 60%. 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000" dirty="0"/>
              <a:t>The school failed to meet the 95% participation rate for the All Students group for three consecutive years in grades 3-8 ELA. 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000" dirty="0"/>
              <a:t>The school is among the lowest performing 5% of the schools in the state for grades 4 and 8 science. 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000" dirty="0"/>
              <a:t>The school is among the lowest performing schools in the state for grades 3-8 ELA and math for the All Students group and is not improving.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Q3: </a:t>
            </a:r>
            <a:r>
              <a:rPr lang="en-US" dirty="0" smtClean="0"/>
              <a:t>Receivership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800600"/>
          </a:xfrm>
        </p:spPr>
        <p:txBody>
          <a:bodyPr>
            <a:normAutofit fontScale="70000" lnSpcReduction="20000"/>
          </a:bodyPr>
          <a:lstStyle/>
          <a:p>
            <a:pPr lvl="0"/>
            <a:endParaRPr lang="en-US" sz="1100" b="1" dirty="0" smtClean="0">
              <a:solidFill>
                <a:srgbClr val="808080">
                  <a:lumMod val="75000"/>
                </a:srgbClr>
              </a:solidFill>
            </a:endParaRPr>
          </a:p>
          <a:p>
            <a:r>
              <a:rPr lang="en-US" sz="3500" b="1" dirty="0"/>
              <a:t>Which of the following statements is true: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3600" dirty="0"/>
              <a:t>A school is removed from Receivership when it makes Demonstrable Improvement. 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3600" dirty="0"/>
              <a:t>A school is removed from Receivership at the end of the school year in which the school is removed from Priority School status.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3600" dirty="0"/>
              <a:t>A school is removed from Receivership at the end of the school year in which the school is removed from Priority School status, except for schools in Independent Receivership.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3600" dirty="0"/>
              <a:t>A school is removed from Receivership when it makes Priority School Progress. </a:t>
            </a:r>
          </a:p>
          <a:p>
            <a:pPr lvl="1"/>
            <a:endParaRPr lang="en-US" sz="3100" dirty="0">
              <a:solidFill>
                <a:srgbClr val="808080">
                  <a:lumMod val="75000"/>
                </a:srgbClr>
              </a:solidFill>
            </a:endParaRPr>
          </a:p>
          <a:p>
            <a:pPr lvl="1"/>
            <a:endParaRPr lang="en-US" sz="3100" dirty="0" smtClean="0">
              <a:solidFill>
                <a:srgbClr val="808080">
                  <a:lumMod val="75000"/>
                </a:srgbClr>
              </a:solidFill>
            </a:endParaRPr>
          </a:p>
          <a:p>
            <a:pPr lvl="1"/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pPr lvl="1"/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3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68375" indent="-968375"/>
            <a:r>
              <a:rPr lang="en-US" dirty="0" smtClean="0">
                <a:solidFill>
                  <a:schemeClr val="accent5"/>
                </a:solidFill>
              </a:rPr>
              <a:t>Q4: </a:t>
            </a:r>
            <a:r>
              <a:rPr lang="en-US" dirty="0" smtClean="0"/>
              <a:t>Removal from Priority School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800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100" dirty="0">
              <a:solidFill>
                <a:srgbClr val="808080">
                  <a:lumMod val="75000"/>
                </a:srgbClr>
              </a:solidFill>
            </a:endParaRPr>
          </a:p>
          <a:p>
            <a:pPr marL="285750"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500" b="1" dirty="0"/>
              <a:t>A School is Removed from Priority School Status when:</a:t>
            </a:r>
          </a:p>
          <a:p>
            <a:pPr marL="914400" lvl="1" indent="-514350">
              <a:lnSpc>
                <a:spcPct val="80000"/>
              </a:lnSpc>
              <a:buFont typeface="Arial" panose="020B0604020202020204" pitchFamily="34" charset="0"/>
              <a:buAutoNum type="alphaUcPeriod"/>
            </a:pPr>
            <a:r>
              <a:rPr lang="en-US" dirty="0"/>
              <a:t>The school has made Priority School Progress.</a:t>
            </a:r>
          </a:p>
          <a:p>
            <a:pPr marL="914400" lvl="1" indent="-514350">
              <a:lnSpc>
                <a:spcPct val="80000"/>
              </a:lnSpc>
              <a:buFont typeface="Arial" panose="020B0604020202020204" pitchFamily="34" charset="0"/>
              <a:buAutoNum type="alphaUcPeriod"/>
            </a:pPr>
            <a:r>
              <a:rPr lang="en-US" dirty="0"/>
              <a:t>The school has made Priority School Progress for two years.</a:t>
            </a:r>
          </a:p>
          <a:p>
            <a:pPr marL="914400" lvl="1" indent="-514350">
              <a:lnSpc>
                <a:spcPct val="80000"/>
              </a:lnSpc>
              <a:buFont typeface="Arial" panose="020B0604020202020204" pitchFamily="34" charset="0"/>
              <a:buAutoNum type="alphaUcPeriod"/>
            </a:pPr>
            <a:r>
              <a:rPr lang="en-US" dirty="0"/>
              <a:t>The school has made Priority School Progress for two years and has met certain minimum standards.</a:t>
            </a:r>
          </a:p>
          <a:p>
            <a:pPr marL="914400" lvl="1" indent="-514350">
              <a:lnSpc>
                <a:spcPct val="80000"/>
              </a:lnSpc>
              <a:buFont typeface="Arial" panose="020B0604020202020204" pitchFamily="34" charset="0"/>
              <a:buAutoNum type="alphaUcPeriod"/>
            </a:pPr>
            <a:r>
              <a:rPr lang="en-US" dirty="0"/>
              <a:t>The school is no longer in the bottom five percent for ELA, math, and graduation rate. </a:t>
            </a:r>
          </a:p>
          <a:p>
            <a:pPr marL="971550" lvl="1" indent="-51435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endParaRPr lang="en-US" sz="2500" b="1" dirty="0"/>
          </a:p>
          <a:p>
            <a:pPr lvl="1"/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68375" indent="-968375"/>
            <a:r>
              <a:rPr lang="en-US" dirty="0" smtClean="0">
                <a:solidFill>
                  <a:schemeClr val="accent5"/>
                </a:solidFill>
              </a:rPr>
              <a:t>Q5: </a:t>
            </a:r>
            <a:r>
              <a:rPr lang="en-US" dirty="0" smtClean="0"/>
              <a:t>Making Priority School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800600"/>
          </a:xfrm>
        </p:spPr>
        <p:txBody>
          <a:bodyPr>
            <a:normAutofit fontScale="55000" lnSpcReduction="20000"/>
          </a:bodyPr>
          <a:lstStyle/>
          <a:p>
            <a:pPr marL="57150" indent="0">
              <a:buNone/>
            </a:pPr>
            <a:endParaRPr lang="en-US" sz="1600" dirty="0" smtClean="0">
              <a:solidFill>
                <a:srgbClr val="808080">
                  <a:lumMod val="75000"/>
                </a:srgbClr>
              </a:solidFill>
            </a:endParaRPr>
          </a:p>
          <a:p>
            <a:pPr marL="347663" indent="-347663"/>
            <a:r>
              <a:rPr lang="en-US" sz="4400" b="1" dirty="0"/>
              <a:t>Which of the following might not result in a school making Priority School Progress for Grades 3-8 ELA and math, assuming the school has met all participation rate requirements: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200" dirty="0"/>
              <a:t>The school’s PI increased ten points compared to its PI at the time of its identification.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200" dirty="0"/>
              <a:t>The two-year combined ELA and Math Median Growth Percentile (MGP) exceeds the state average.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200" dirty="0"/>
              <a:t>The combined ELA and math MGP for the majority of subgroups for which the school is accountable exceeded the state average for that subgroup.</a:t>
            </a:r>
          </a:p>
          <a:p>
            <a:pPr marL="914400" lvl="1" indent="-514350">
              <a:buFont typeface="Arial" panose="020B0604020202020204" pitchFamily="34" charset="0"/>
              <a:buAutoNum type="alphaUcPeriod"/>
            </a:pPr>
            <a:r>
              <a:rPr lang="en-US" sz="4200" dirty="0"/>
              <a:t>The 4-year cohort graduation rate for the “All Students” subgroup is at or above the progress goal of 70 percent.</a:t>
            </a:r>
          </a:p>
          <a:p>
            <a:pPr lvl="1"/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pPr lvl="1"/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/>
                </a:solidFill>
              </a:rPr>
              <a:t>Q6: </a:t>
            </a:r>
            <a:r>
              <a:rPr lang="en-US" sz="4000" dirty="0" smtClean="0">
                <a:solidFill>
                  <a:srgbClr val="FFFFFF"/>
                </a:solidFill>
              </a:rPr>
              <a:t>Demonstrable Improvement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>
            <a:normAutofit/>
          </a:bodyPr>
          <a:lstStyle/>
          <a:p>
            <a:endParaRPr lang="en-US" sz="1100" b="1" dirty="0" smtClean="0">
              <a:solidFill>
                <a:srgbClr val="808080">
                  <a:lumMod val="75000"/>
                </a:srgbClr>
              </a:solidFill>
            </a:endParaRPr>
          </a:p>
          <a:p>
            <a:r>
              <a:rPr lang="en-US" sz="2800" b="1" dirty="0"/>
              <a:t>For which of these purposes is Demonstrable </a:t>
            </a:r>
            <a:r>
              <a:rPr lang="en-US" sz="2800" b="1" dirty="0"/>
              <a:t>I</a:t>
            </a:r>
            <a:r>
              <a:rPr lang="en-US" sz="2800" b="1" dirty="0"/>
              <a:t>mprovement not used:</a:t>
            </a:r>
          </a:p>
          <a:p>
            <a:pPr marL="914400" lvl="1" indent="-514350">
              <a:buAutoNum type="alphaUcPeriod"/>
            </a:pPr>
            <a:r>
              <a:rPr lang="en-US" sz="2600" dirty="0"/>
              <a:t>To determine whether an Independent Receiver shall be appointed to a school.</a:t>
            </a:r>
          </a:p>
          <a:p>
            <a:pPr marL="914400" lvl="1" indent="-514350">
              <a:buAutoNum type="alphaUcPeriod"/>
            </a:pPr>
            <a:r>
              <a:rPr lang="en-US" sz="2600" dirty="0"/>
              <a:t>To determine whether an Independent Receiver shall be replaced.</a:t>
            </a:r>
          </a:p>
          <a:p>
            <a:pPr marL="914400" lvl="1" indent="-514350">
              <a:buAutoNum type="alphaUcPeriod"/>
            </a:pPr>
            <a:r>
              <a:rPr lang="en-US" sz="2600" dirty="0"/>
              <a:t>To remove a school from Receivership.</a:t>
            </a:r>
          </a:p>
          <a:p>
            <a:pPr marL="914400" lvl="1" indent="-514350">
              <a:buAutoNum type="alphaUcPeriod"/>
            </a:pPr>
            <a:r>
              <a:rPr lang="en-US" sz="2600" dirty="0"/>
              <a:t>To determine to close a school that is under Receivership.</a:t>
            </a:r>
          </a:p>
          <a:p>
            <a:pPr marL="0" lvl="0" indent="0">
              <a:buNone/>
            </a:pPr>
            <a:endParaRPr lang="en-US" dirty="0" smtClean="0">
              <a:solidFill>
                <a:srgbClr val="808080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60425" indent="-860425"/>
            <a:r>
              <a:rPr lang="en-US" sz="4000" dirty="0" smtClean="0">
                <a:solidFill>
                  <a:schemeClr val="accent5"/>
                </a:solidFill>
              </a:rPr>
              <a:t>Q7: </a:t>
            </a:r>
            <a:r>
              <a:rPr lang="en-US" sz="4000" dirty="0" smtClean="0"/>
              <a:t>Demonstrable Improvement Determinations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 smtClean="0"/>
              <a:t>Demonstrable Improvement Determinations are based primarily upon: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Whether a school has made Priority School Progress.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Whether a school has made Adequate Yearly Progress.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Whether a school has a Demonstrable Improvement Index above or below certain specified cut points.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How a school has performed on its State diagnostic review.</a:t>
            </a:r>
          </a:p>
          <a:p>
            <a:pPr marL="457200" lvl="1" indent="0">
              <a:buNone/>
            </a:pPr>
            <a:endParaRPr lang="en-US" sz="24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68375" indent="-968375"/>
            <a:r>
              <a:rPr lang="en-US" dirty="0" err="1" smtClean="0">
                <a:solidFill>
                  <a:schemeClr val="accent5"/>
                </a:solidFill>
              </a:rPr>
              <a:t>Q8</a:t>
            </a:r>
            <a:r>
              <a:rPr lang="en-US" dirty="0" smtClean="0">
                <a:solidFill>
                  <a:schemeClr val="accent5"/>
                </a:solidFill>
              </a:rPr>
              <a:t>: </a:t>
            </a:r>
            <a:r>
              <a:rPr lang="en-US" dirty="0" smtClean="0"/>
              <a:t>Demonstrable Improvement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724400"/>
          </a:xfrm>
        </p:spPr>
        <p:txBody>
          <a:bodyPr>
            <a:normAutofit/>
          </a:bodyPr>
          <a:lstStyle/>
          <a:p>
            <a:endParaRPr lang="en-US" sz="1000" b="1" dirty="0" smtClean="0"/>
          </a:p>
          <a:p>
            <a:r>
              <a:rPr lang="en-US" b="1" dirty="0" smtClean="0"/>
              <a:t>The Demonstrable Improvement Index is: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number that ranges from 0 to 100 and is comprised of a minimum of five indicators.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number that ranges from 0 to 200 and is comprised of a minimum of five indicators.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number that ranges from 0 to 100 and is comprised of a minimum of ten indicators.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number that ranges from 0 to 200 and is comprised of a minimum of ten indicators.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EngageTheme">
  <a:themeElements>
    <a:clrScheme name="EngageNY">
      <a:dk1>
        <a:srgbClr val="002C51"/>
      </a:dk1>
      <a:lt1>
        <a:sysClr val="window" lastClr="FFFFFF"/>
      </a:lt1>
      <a:dk2>
        <a:srgbClr val="004884"/>
      </a:dk2>
      <a:lt2>
        <a:srgbClr val="EFEFEF"/>
      </a:lt2>
      <a:accent1>
        <a:srgbClr val="4477AA"/>
      </a:accent1>
      <a:accent2>
        <a:srgbClr val="006600"/>
      </a:accent2>
      <a:accent3>
        <a:srgbClr val="003300"/>
      </a:accent3>
      <a:accent4>
        <a:srgbClr val="002C51"/>
      </a:accent4>
      <a:accent5>
        <a:srgbClr val="FECD0B"/>
      </a:accent5>
      <a:accent6>
        <a:srgbClr val="990000"/>
      </a:accent6>
      <a:hlink>
        <a:srgbClr val="0000FF"/>
      </a:hlink>
      <a:folHlink>
        <a:srgbClr val="800080"/>
      </a:folHlink>
    </a:clrScheme>
    <a:fontScheme name="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8007</TotalTime>
  <Words>1369</Words>
  <Application>Microsoft Office PowerPoint</Application>
  <PresentationFormat>On-screen Show (4:3)</PresentationFormat>
  <Paragraphs>152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NewEngageTheme</vt:lpstr>
      <vt:lpstr>Drill Down on Demonstrable Improvement Indicators  Presented by  Ira Schwartz  Assistant Commissioner    November 5, 2016   </vt:lpstr>
      <vt:lpstr>Q1: Identification for Receivership</vt:lpstr>
      <vt:lpstr>Q2: Identification as a  Priority School</vt:lpstr>
      <vt:lpstr>Q3: Receivership Status</vt:lpstr>
      <vt:lpstr>Q4: Removal from Priority School Status</vt:lpstr>
      <vt:lpstr>Q5: Making Priority School Progress</vt:lpstr>
      <vt:lpstr>Q6: Demonstrable Improvement</vt:lpstr>
      <vt:lpstr>Q7: Demonstrable Improvement Determinations</vt:lpstr>
      <vt:lpstr>Q8: Demonstrable Improvement Index</vt:lpstr>
      <vt:lpstr>Q9: Demonstrable Improvement Index</vt:lpstr>
      <vt:lpstr>Q10: Demonstrable Improvement Index</vt:lpstr>
      <vt:lpstr>Q11: Demonstrable Improvement Goals</vt:lpstr>
      <vt:lpstr>Q12: Demonstrable Improvement Progress Targets</vt:lpstr>
      <vt:lpstr>Q13: Making Demonstrable Improvement</vt:lpstr>
      <vt:lpstr>Q14: Why Did This School Make Demonstrable Achievement?</vt:lpstr>
      <vt:lpstr>Q15: What is the Five-year Extended Year Graduation Rate for Black Students that this High School Must Achieve in 2016-17 to Get Credit for Making this Indicator?</vt:lpstr>
      <vt:lpstr>Q16: What Do We Know About this School’s Performance in ELA and math?</vt:lpstr>
      <vt:lpstr>Q17: New Indicators</vt:lpstr>
    </vt:vector>
  </TitlesOfParts>
  <Company>NYSED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ZWarner</dc:creator>
  <cp:lastModifiedBy>Ira Schwartz</cp:lastModifiedBy>
  <cp:revision>152</cp:revision>
  <cp:lastPrinted>2016-10-27T15:22:45Z</cp:lastPrinted>
  <dcterms:created xsi:type="dcterms:W3CDTF">2016-01-21T16:13:50Z</dcterms:created>
  <dcterms:modified xsi:type="dcterms:W3CDTF">2016-10-27T20:28:56Z</dcterms:modified>
</cp:coreProperties>
</file>